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8"/>
  </p:notesMasterIdLst>
  <p:sldIdLst>
    <p:sldId id="263" r:id="rId3"/>
    <p:sldId id="262" r:id="rId4"/>
    <p:sldId id="257" r:id="rId5"/>
    <p:sldId id="260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470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5B44F-063A-4B6A-A613-3E7221E8857E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4E266-1480-403A-A607-5F1B016F94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32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Source: "Using Triage to Ease the Pain of Customers at Risk" 2009 Javelin Strategy and Research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Source: "Using Triage to Ease the Pain of Customers at Risk" 2009 Javelin Strategy and Research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Source: "Using Triage to Ease the Pain of Customers at Risk" 2009 Javelin Strategy and Research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Source: "Using Triage to Ease the Pain of Customers at Risk" 2009 Javelin Strategy and Research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Clien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0560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Slide (Single-Line Title, Text Only and Bullets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46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Slide (Single-Line Title, Text Only and Bullet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63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 Slide (Single-Line Title, Text Only and Bullets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7504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Slide (Single-Line Title, Text Only and Bullet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564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Two-Line Title, Single Text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07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Two-Line Title,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12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Slide (Two-Line Title, Numbers &amp; Let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53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Slide (Two-Line Title, Text Only and Bullets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984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Client Survey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20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Three-Line Title, 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4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62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71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Client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8930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Slid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03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Slide (Single Text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90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Single-Line Title, 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709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Single-Line Title, Two Text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972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Single-Line Title, Single Text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1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Single-Line Title,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96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Slide (Single-Line Title, Numbers &amp; Let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886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Single-Line Title, Text Only and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93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Slide (Single-Line Title, Text Only and Bullets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04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Slide (Single Text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6543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Slide (Single-Line Title, Text Only and Bullet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80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 Slide (Single-Line Title, Text Only and Bullets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88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Slide (Single-Line Title, Text Only and Bullet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Two-Line Title, Single Text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9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Two-Line Title,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27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Slide (Two-Line Title, Numbers &amp; Let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11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 Slide (Two-Line Title, Text Only and Bullets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984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Client Survey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89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Three-Line Title, 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289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13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Single-Line Title, 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Single-Line Title, Two Text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05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Single-Line Title, Single Text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81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Single-Line Title,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54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Slide (Single-Line Title, Numbers &amp; Lett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44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(Single-Line Title, Text Only and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58952" y="301752"/>
            <a:ext cx="16032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400" b="1" spc="-100" smtClean="0">
                <a:solidFill>
                  <a:srgbClr val="015697"/>
                </a:solidFill>
              </a:rPr>
              <a:t>Title</a:t>
            </a:r>
            <a:endParaRPr sz="2400" b="1" spc="-100">
              <a:solidFill>
                <a:srgbClr val="0156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13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696200" y="6248398"/>
            <a:ext cx="609600" cy="38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16"/>
          <p:cNvSpPr txBox="1">
            <a:spLocks/>
          </p:cNvSpPr>
          <p:nvPr userDrawn="1"/>
        </p:nvSpPr>
        <p:spPr>
          <a:xfrm>
            <a:off x="7696200" y="6248398"/>
            <a:ext cx="609600" cy="38100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fld id="{67A94F2C-6643-4759-AAF7-0EC704E90E54}" type="slidenum">
              <a:rPr lang="en-US" sz="2400" spc="-10">
                <a:solidFill>
                  <a:srgbClr val="015CAE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2400" spc="-10" dirty="0">
              <a:solidFill>
                <a:srgbClr val="015CAE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438400" y="6248400"/>
            <a:ext cx="2209800" cy="38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438400" y="6248400"/>
            <a:ext cx="2209800" cy="381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z="900" spc="-10" dirty="0" smtClean="0">
                <a:solidFill>
                  <a:srgbClr val="015CAE"/>
                </a:solidFill>
              </a:rPr>
              <a:t>Experian Data Breach Solution</a:t>
            </a:r>
          </a:p>
          <a:p>
            <a:pPr>
              <a:spcBef>
                <a:spcPct val="0"/>
              </a:spcBef>
              <a:defRPr/>
            </a:pPr>
            <a:r>
              <a:rPr lang="en-US" sz="900" b="0" spc="-10" dirty="0" smtClean="0">
                <a:solidFill>
                  <a:srgbClr val="015CAE"/>
                </a:solidFill>
              </a:rPr>
              <a:t>Confidential &amp; Proprietary</a:t>
            </a:r>
            <a:endParaRPr lang="en-US" sz="900" b="0" spc="-10" dirty="0">
              <a:solidFill>
                <a:srgbClr val="015C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09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696200" y="6248398"/>
            <a:ext cx="609600" cy="38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16"/>
          <p:cNvSpPr txBox="1">
            <a:spLocks/>
          </p:cNvSpPr>
          <p:nvPr userDrawn="1"/>
        </p:nvSpPr>
        <p:spPr>
          <a:xfrm>
            <a:off x="7696200" y="6248398"/>
            <a:ext cx="609600" cy="38100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fld id="{67A94F2C-6643-4759-AAF7-0EC704E90E54}" type="slidenum">
              <a:rPr lang="en-US" sz="2400" spc="-10">
                <a:solidFill>
                  <a:srgbClr val="015CAE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endParaRPr lang="en-US" sz="2400" spc="-10" dirty="0">
              <a:solidFill>
                <a:srgbClr val="015CAE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438400" y="6248400"/>
            <a:ext cx="2209800" cy="380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2438400" y="6248400"/>
            <a:ext cx="2209800" cy="381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en-US" sz="900" spc="-10" dirty="0" smtClean="0">
                <a:solidFill>
                  <a:srgbClr val="015CAE"/>
                </a:solidFill>
              </a:rPr>
              <a:t>Experian Data Breach Resolution 101</a:t>
            </a:r>
          </a:p>
          <a:p>
            <a:pPr>
              <a:spcBef>
                <a:spcPct val="0"/>
              </a:spcBef>
              <a:defRPr/>
            </a:pPr>
            <a:r>
              <a:rPr lang="en-US" sz="900" b="0" spc="-10" dirty="0" smtClean="0">
                <a:solidFill>
                  <a:srgbClr val="015CAE"/>
                </a:solidFill>
              </a:rPr>
              <a:t>Confidential &amp; Proprietary</a:t>
            </a:r>
            <a:endParaRPr lang="en-US" sz="900" b="0" spc="-10" dirty="0">
              <a:solidFill>
                <a:srgbClr val="015C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76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0"/>
            <a:ext cx="37802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Experian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Breach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83"/>
          <p:cNvSpPr/>
          <p:nvPr/>
        </p:nvSpPr>
        <p:spPr>
          <a:xfrm>
            <a:off x="6905297" y="1267736"/>
            <a:ext cx="1797269" cy="3532864"/>
          </a:xfrm>
          <a:prstGeom prst="roundRect">
            <a:avLst>
              <a:gd name="adj" fmla="val 5295"/>
            </a:avLst>
          </a:prstGeom>
          <a:solidFill>
            <a:srgbClr val="FFFF93"/>
          </a:solidFill>
          <a:ln>
            <a:solidFill>
              <a:srgbClr val="FFC000"/>
            </a:solidFill>
            <a:prstDash val="sysDash"/>
          </a:ln>
          <a:effectLst>
            <a:outerShdw blurRad="38100" dist="38100" dir="2700000" algn="ctr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951" y="301752"/>
            <a:ext cx="5785255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b="1" dirty="0" smtClean="0"/>
              <a:t>Experian Solution for SC DOR Breach</a:t>
            </a:r>
            <a:endParaRPr lang="en-US" sz="24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3991727" y="914400"/>
            <a:ext cx="2724719" cy="3886200"/>
          </a:xfrm>
          <a:prstGeom prst="roundRect">
            <a:avLst>
              <a:gd name="adj" fmla="val 5295"/>
            </a:avLst>
          </a:prstGeom>
          <a:solidFill>
            <a:srgbClr val="FFFF93"/>
          </a:solidFill>
          <a:ln>
            <a:solidFill>
              <a:srgbClr val="FFC000"/>
            </a:solidFill>
            <a:prstDash val="sysDash"/>
          </a:ln>
          <a:effectLst>
            <a:outerShdw blurRad="38100" dist="38100" dir="2700000" algn="ctr" rotWithShape="0">
              <a:schemeClr val="accent2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04801" y="2316233"/>
            <a:ext cx="1218706" cy="1103509"/>
          </a:xfrm>
          <a:prstGeom prst="roundRect">
            <a:avLst>
              <a:gd name="adj" fmla="val 8627"/>
            </a:avLst>
          </a:prstGeom>
          <a:gradFill flip="none" rotWithShape="1">
            <a:gsLst>
              <a:gs pos="0">
                <a:srgbClr val="007AC0">
                  <a:shade val="30000"/>
                  <a:satMod val="115000"/>
                </a:srgbClr>
              </a:gs>
              <a:gs pos="50000">
                <a:srgbClr val="007AC0">
                  <a:shade val="67500"/>
                  <a:satMod val="115000"/>
                </a:srgbClr>
              </a:gs>
              <a:gs pos="100000">
                <a:srgbClr val="007AC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cap="flat" cmpd="sng" algn="ctr">
            <a:gradFill>
              <a:gsLst>
                <a:gs pos="0">
                  <a:srgbClr val="007ECE"/>
                </a:gs>
                <a:gs pos="50000">
                  <a:srgbClr val="0069AD"/>
                </a:gs>
                <a:gs pos="100000">
                  <a:srgbClr val="004677"/>
                </a:gs>
              </a:gsLst>
              <a:lin ang="5400000" scaled="0"/>
            </a:gradFill>
            <a:prstDash val="solid"/>
          </a:ln>
          <a:effectLst>
            <a:outerShdw blurRad="63500" dist="63500" dir="2700000" algn="ctr" rotWithShape="0">
              <a:schemeClr val="tx1">
                <a:alpha val="54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9" name="Picture 7" descr="C:\Users\mvillanueva\Desktop\Big output\Wht M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86" y="2466018"/>
            <a:ext cx="375598" cy="830991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9" descr="C:\Users\mvillanueva\Desktop\Big output\Wht 1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3512" y="2540911"/>
            <a:ext cx="227372" cy="348122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8" descr="C:\Users\mvillanueva\Desktop\Big output\Wht pho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834" y="2615803"/>
            <a:ext cx="114578" cy="206900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1813034" y="2091555"/>
            <a:ext cx="1902346" cy="1722529"/>
          </a:xfrm>
          <a:prstGeom prst="roundRect">
            <a:avLst>
              <a:gd name="adj" fmla="val 8627"/>
            </a:avLst>
          </a:prstGeom>
          <a:gradFill flip="none" rotWithShape="1">
            <a:gsLst>
              <a:gs pos="0">
                <a:srgbClr val="007AC0">
                  <a:shade val="30000"/>
                  <a:satMod val="115000"/>
                </a:srgbClr>
              </a:gs>
              <a:gs pos="50000">
                <a:srgbClr val="007AC0">
                  <a:shade val="67500"/>
                  <a:satMod val="115000"/>
                </a:srgbClr>
              </a:gs>
              <a:gs pos="100000">
                <a:srgbClr val="007AC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cap="flat" cmpd="sng" algn="ctr">
            <a:gradFill>
              <a:gsLst>
                <a:gs pos="0">
                  <a:srgbClr val="007ECE"/>
                </a:gs>
                <a:gs pos="50000">
                  <a:srgbClr val="0069AD"/>
                </a:gs>
                <a:gs pos="100000">
                  <a:srgbClr val="004677"/>
                </a:gs>
              </a:gsLst>
              <a:lin ang="5400000" scaled="0"/>
            </a:gradFill>
            <a:prstDash val="solid"/>
          </a:ln>
          <a:effectLst>
            <a:outerShdw blurRad="63500" dist="63500" dir="2700000" algn="ctr" rotWithShape="0">
              <a:schemeClr val="tx1">
                <a:alpha val="54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7" name="Picture 3" descr="C:\Users\mvillanueva\Desktop\Mark\PMID home p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819" y="2200490"/>
            <a:ext cx="1600158" cy="156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204576" y="2091555"/>
            <a:ext cx="1443384" cy="1697240"/>
          </a:xfrm>
          <a:prstGeom prst="roundRect">
            <a:avLst>
              <a:gd name="adj" fmla="val 8627"/>
            </a:avLst>
          </a:prstGeom>
          <a:gradFill flip="none" rotWithShape="1">
            <a:gsLst>
              <a:gs pos="0">
                <a:srgbClr val="007AC0">
                  <a:shade val="30000"/>
                  <a:satMod val="115000"/>
                </a:srgbClr>
              </a:gs>
              <a:gs pos="50000">
                <a:srgbClr val="007AC0">
                  <a:shade val="67500"/>
                  <a:satMod val="115000"/>
                </a:srgbClr>
              </a:gs>
              <a:gs pos="100000">
                <a:srgbClr val="007AC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cap="flat" cmpd="sng" algn="ctr">
            <a:gradFill>
              <a:gsLst>
                <a:gs pos="0">
                  <a:srgbClr val="007ECE"/>
                </a:gs>
                <a:gs pos="50000">
                  <a:srgbClr val="0069AD"/>
                </a:gs>
                <a:gs pos="100000">
                  <a:srgbClr val="004677"/>
                </a:gs>
              </a:gsLst>
              <a:lin ang="5400000" scaled="0"/>
            </a:gradFill>
            <a:prstDash val="solid"/>
          </a:ln>
          <a:effectLst>
            <a:outerShdw blurRad="63500" dist="63500" dir="2700000" algn="ctr" rotWithShape="0">
              <a:schemeClr val="tx1">
                <a:alpha val="54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9" name="Picture 5" descr="C:\Users\mvillanueva\Desktop\Logos Frequent\Logos Company\ProtectMyID.com\Protect My ID WHIT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727" y="3190865"/>
            <a:ext cx="1075467" cy="192342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accent2">
                <a:lumMod val="50000"/>
                <a:alpha val="8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29249" y="3411414"/>
            <a:ext cx="1194039" cy="332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en-US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3" descr="C:\Users\mvillanueva\Desktop\Big output\Wht BLDG 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8073" y="2246629"/>
            <a:ext cx="476390" cy="761144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646169" y="1396083"/>
            <a:ext cx="837234" cy="273017"/>
            <a:chOff x="6477000" y="996287"/>
            <a:chExt cx="1004455" cy="327546"/>
          </a:xfrm>
        </p:grpSpPr>
        <p:sp>
          <p:nvSpPr>
            <p:cNvPr id="29" name="Rounded Rectangle 28"/>
            <p:cNvSpPr/>
            <p:nvPr/>
          </p:nvSpPr>
          <p:spPr>
            <a:xfrm>
              <a:off x="6477000" y="996287"/>
              <a:ext cx="1004455" cy="327546"/>
            </a:xfrm>
            <a:prstGeom prst="roundRect">
              <a:avLst>
                <a:gd name="adj" fmla="val 8627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 cap="flat" cmpd="sng" algn="ctr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prstDash val="solid"/>
            </a:ln>
            <a:effectLst>
              <a:outerShdw blurRad="63500" dist="63500" dir="2700000" algn="ctr" rotWithShape="0">
                <a:schemeClr val="tx1">
                  <a:alpha val="5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30" name="Picture 4" descr="C:\Users\mvillanueva\Desktop\Logos Frequent\Logos Company\Experian\experian_logo_no tag white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320" y="1066800"/>
              <a:ext cx="818791" cy="216329"/>
            </a:xfrm>
            <a:prstGeom prst="rect">
              <a:avLst/>
            </a:prstGeom>
            <a:noFill/>
            <a:effectLst>
              <a:outerShdw blurRad="50800" dist="50800" dir="2700000" algn="ctr" rotWithShape="0">
                <a:schemeClr val="accent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5706973" y="1666501"/>
            <a:ext cx="837234" cy="273017"/>
            <a:chOff x="6477000" y="1501254"/>
            <a:chExt cx="1004455" cy="327546"/>
          </a:xfrm>
        </p:grpSpPr>
        <p:sp>
          <p:nvSpPr>
            <p:cNvPr id="36" name="Rounded Rectangle 35"/>
            <p:cNvSpPr/>
            <p:nvPr/>
          </p:nvSpPr>
          <p:spPr>
            <a:xfrm>
              <a:off x="6477000" y="1501254"/>
              <a:ext cx="1004455" cy="327546"/>
            </a:xfrm>
            <a:prstGeom prst="roundRect">
              <a:avLst>
                <a:gd name="adj" fmla="val 8627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 cap="flat" cmpd="sng" algn="ctr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prstDash val="solid"/>
            </a:ln>
            <a:effectLst>
              <a:outerShdw blurRad="63500" dist="63500" dir="2700000" algn="ctr" rotWithShape="0">
                <a:schemeClr val="tx1">
                  <a:alpha val="5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031" name="Picture 7" descr="C:\Users\mvillanueva\Desktop\Logos Frequent\Logos Misc\TransUnion\Logo TransUnion - White Horizontal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27" y="1542010"/>
              <a:ext cx="838200" cy="246034"/>
            </a:xfrm>
            <a:prstGeom prst="rect">
              <a:avLst/>
            </a:prstGeom>
            <a:noFill/>
            <a:effectLst>
              <a:outerShdw blurRad="50800" dist="50800" dir="2700000" algn="ctr" rotWithShape="0">
                <a:schemeClr val="accent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5784282" y="1910733"/>
            <a:ext cx="837234" cy="273017"/>
            <a:chOff x="6477000" y="2149523"/>
            <a:chExt cx="1004455" cy="327546"/>
          </a:xfrm>
        </p:grpSpPr>
        <p:sp>
          <p:nvSpPr>
            <p:cNvPr id="37" name="Rounded Rectangle 36"/>
            <p:cNvSpPr/>
            <p:nvPr/>
          </p:nvSpPr>
          <p:spPr>
            <a:xfrm>
              <a:off x="6477000" y="2149523"/>
              <a:ext cx="1004455" cy="327546"/>
            </a:xfrm>
            <a:prstGeom prst="roundRect">
              <a:avLst>
                <a:gd name="adj" fmla="val 8627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 cap="flat" cmpd="sng" algn="ctr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prstDash val="solid"/>
            </a:ln>
            <a:effectLst>
              <a:outerShdw blurRad="63500" dist="63500" dir="2700000" algn="ctr" rotWithShape="0">
                <a:schemeClr val="tx1">
                  <a:alpha val="5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032" name="Picture 8" descr="C:\Users\mvillanueva\Desktop\Logos Frequent\Equifax White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659" y="2256139"/>
              <a:ext cx="702396" cy="137007"/>
            </a:xfrm>
            <a:prstGeom prst="rect">
              <a:avLst/>
            </a:prstGeom>
            <a:noFill/>
            <a:effectLst>
              <a:outerShdw blurRad="50800" dist="50800" dir="2700000" algn="ctr" rotWithShape="0">
                <a:schemeClr val="accent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4269743" y="3009716"/>
            <a:ext cx="676204" cy="241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Experian</a:t>
            </a:r>
            <a:endParaRPr lang="en-US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655063" y="1109789"/>
            <a:ext cx="599140" cy="422802"/>
            <a:chOff x="4800600" y="1219200"/>
            <a:chExt cx="609600" cy="430183"/>
          </a:xfrm>
        </p:grpSpPr>
        <p:sp>
          <p:nvSpPr>
            <p:cNvPr id="46" name="Rounded Rectangle 45"/>
            <p:cNvSpPr/>
            <p:nvPr/>
          </p:nvSpPr>
          <p:spPr>
            <a:xfrm>
              <a:off x="4800600" y="1219200"/>
              <a:ext cx="609600" cy="430183"/>
            </a:xfrm>
            <a:prstGeom prst="roundRect">
              <a:avLst>
                <a:gd name="adj" fmla="val 8627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 cap="flat" cmpd="sng" algn="ctr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prstDash val="solid"/>
            </a:ln>
            <a:effectLst>
              <a:outerShdw blurRad="63500" dist="63500" dir="2700000" algn="ctr" rotWithShape="0">
                <a:schemeClr val="tx1">
                  <a:alpha val="5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49" name="Picture 76" descr="C:\Users\mvillanueva\Desktop\Big output\Wht 117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900" y="1292031"/>
              <a:ext cx="381000" cy="275210"/>
            </a:xfrm>
            <a:prstGeom prst="rect">
              <a:avLst/>
            </a:prstGeom>
            <a:noFill/>
            <a:effectLst>
              <a:outerShdw blurRad="25400" dist="25400" dir="2700000" algn="ctr" rotWithShape="0">
                <a:schemeClr val="accent2">
                  <a:lumMod val="50000"/>
                  <a:alpha val="4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Box 51"/>
          <p:cNvSpPr txBox="1"/>
          <p:nvPr/>
        </p:nvSpPr>
        <p:spPr>
          <a:xfrm>
            <a:off x="4361958" y="1600200"/>
            <a:ext cx="1202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Experian</a:t>
            </a:r>
          </a:p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Credit Report</a:t>
            </a:r>
          </a:p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Upon enrollment</a:t>
            </a:r>
          </a:p>
          <a:p>
            <a:pPr algn="ctr"/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77003" y="2206327"/>
            <a:ext cx="848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3 Bureau</a:t>
            </a:r>
            <a:br>
              <a:rPr lang="en-US" sz="1000" b="1" dirty="0" smtClean="0">
                <a:solidFill>
                  <a:srgbClr val="002060"/>
                </a:solidFill>
              </a:rPr>
            </a:br>
            <a:r>
              <a:rPr lang="en-US" sz="1000" b="1" dirty="0" smtClean="0">
                <a:solidFill>
                  <a:srgbClr val="002060"/>
                </a:solidFill>
              </a:rPr>
              <a:t>Monitoring</a:t>
            </a:r>
            <a:endParaRPr lang="en-US" sz="1000" b="1" dirty="0">
              <a:solidFill>
                <a:srgbClr val="00206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880566" y="2841454"/>
            <a:ext cx="599140" cy="598167"/>
          </a:xfrm>
          <a:prstGeom prst="roundRect">
            <a:avLst>
              <a:gd name="adj" fmla="val 8627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 cap="flat" cmpd="sng" algn="ctr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63500" dist="63500" dir="2700000" algn="ctr" rotWithShape="0">
              <a:schemeClr val="tx1">
                <a:alpha val="54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57" name="Picture 64" descr="C:\Users\mvillanueva\Desktop\Big output\Wht 9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0481" y="2910814"/>
            <a:ext cx="374463" cy="447796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5814216" y="3478526"/>
            <a:ext cx="773885" cy="544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2060"/>
                </a:solidFill>
              </a:rPr>
              <a:t>$1 Million</a:t>
            </a:r>
            <a:br>
              <a:rPr lang="en-US" sz="1000" b="1" dirty="0" smtClean="0">
                <a:solidFill>
                  <a:srgbClr val="002060"/>
                </a:solidFill>
              </a:rPr>
            </a:br>
            <a:r>
              <a:rPr lang="en-US" sz="1000" b="1" dirty="0" smtClean="0">
                <a:solidFill>
                  <a:srgbClr val="002060"/>
                </a:solidFill>
              </a:rPr>
              <a:t>Insurance</a:t>
            </a:r>
            <a:br>
              <a:rPr lang="en-US" sz="1000" b="1" dirty="0" smtClean="0">
                <a:solidFill>
                  <a:srgbClr val="002060"/>
                </a:solidFill>
              </a:rPr>
            </a:br>
            <a:r>
              <a:rPr lang="en-US" sz="1000" b="1" dirty="0" smtClean="0">
                <a:solidFill>
                  <a:srgbClr val="002060"/>
                </a:solidFill>
              </a:rPr>
              <a:t>Policy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60" name="Picture 40" descr="C:\Users\mvillanueva\Desktop\Big output\Wht 205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834" y="2915373"/>
            <a:ext cx="449355" cy="311022"/>
          </a:xfrm>
          <a:prstGeom prst="rect">
            <a:avLst/>
          </a:prstGeom>
          <a:noFill/>
          <a:effectLst>
            <a:outerShdw blurRad="25400" dist="25400" dir="2700000" algn="ctr" rotWithShape="0">
              <a:schemeClr val="accent2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ounded Rectangle 58"/>
          <p:cNvSpPr/>
          <p:nvPr/>
        </p:nvSpPr>
        <p:spPr>
          <a:xfrm>
            <a:off x="4204576" y="3814084"/>
            <a:ext cx="1443384" cy="429903"/>
          </a:xfrm>
          <a:prstGeom prst="roundRect">
            <a:avLst>
              <a:gd name="adj" fmla="val 8627"/>
            </a:avLst>
          </a:prstGeom>
          <a:gradFill flip="none" rotWithShape="1">
            <a:gsLst>
              <a:gs pos="0">
                <a:srgbClr val="007AC0">
                  <a:shade val="30000"/>
                  <a:satMod val="115000"/>
                </a:srgbClr>
              </a:gs>
              <a:gs pos="50000">
                <a:srgbClr val="007AC0">
                  <a:shade val="67500"/>
                  <a:satMod val="115000"/>
                </a:srgbClr>
              </a:gs>
              <a:gs pos="100000">
                <a:srgbClr val="007AC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 cap="flat" cmpd="sng" algn="ctr">
            <a:gradFill>
              <a:gsLst>
                <a:gs pos="0">
                  <a:srgbClr val="007ECE"/>
                </a:gs>
                <a:gs pos="50000">
                  <a:srgbClr val="0069AD"/>
                </a:gs>
                <a:gs pos="100000">
                  <a:srgbClr val="004677"/>
                </a:gs>
              </a:gsLst>
              <a:lin ang="5400000" scaled="0"/>
            </a:gradFill>
            <a:prstDash val="solid"/>
          </a:ln>
          <a:effectLst>
            <a:outerShdw blurRad="63500" dist="63500" dir="2700000" algn="ctr" rotWithShape="0">
              <a:schemeClr val="tx1">
                <a:alpha val="54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33" name="Picture 9" descr="C:\Users\mvillanueva\Desktop\Mark\Family Secure_COM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069" y="3870498"/>
            <a:ext cx="1278399" cy="29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4385972" y="4233288"/>
            <a:ext cx="1080592" cy="404614"/>
          </a:xfrm>
          <a:prstGeom prst="roundRect">
            <a:avLst>
              <a:gd name="adj" fmla="val 35577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 cap="flat" cmpd="sng" algn="ctr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63500" dist="63500" dir="2700000" algn="ctr" rotWithShape="0">
              <a:schemeClr val="tx1">
                <a:alpha val="54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44008" y="4240097"/>
            <a:ext cx="964521" cy="393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(if Adult has </a:t>
            </a:r>
            <a:b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dependents)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62000" y="3352800"/>
            <a:ext cx="815699" cy="738596"/>
            <a:chOff x="462455" y="3210910"/>
            <a:chExt cx="829939" cy="751490"/>
          </a:xfrm>
        </p:grpSpPr>
        <p:sp>
          <p:nvSpPr>
            <p:cNvPr id="63" name="Rounded Rectangle 62"/>
            <p:cNvSpPr/>
            <p:nvPr/>
          </p:nvSpPr>
          <p:spPr>
            <a:xfrm>
              <a:off x="462455" y="3210910"/>
              <a:ext cx="829939" cy="751490"/>
            </a:xfrm>
            <a:prstGeom prst="roundRect">
              <a:avLst>
                <a:gd name="adj" fmla="val 8627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 cap="flat" cmpd="sng" algn="ctr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prstDash val="solid"/>
            </a:ln>
            <a:effectLst>
              <a:outerShdw blurRad="63500" dist="63500" dir="2700000" algn="ctr" rotWithShape="0">
                <a:schemeClr val="tx1">
                  <a:alpha val="54000"/>
                </a:schemeClr>
              </a:outerShdw>
            </a:effectLst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chemeClr val="bg1"/>
                </a:solidFill>
                <a:latin typeface="Calibri"/>
              </a:endParaRPr>
            </a:p>
          </p:txBody>
        </p:sp>
        <p:pic>
          <p:nvPicPr>
            <p:cNvPr id="67" name="Picture 20" descr="C:\Users\mvillanueva\Desktop\Big output\Wht 65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055" y="3352800"/>
              <a:ext cx="622738" cy="46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7023876" y="1510862"/>
            <a:ext cx="1218706" cy="1103509"/>
            <a:chOff x="7320455" y="1981200"/>
            <a:chExt cx="1239982" cy="1122774"/>
          </a:xfrm>
        </p:grpSpPr>
        <p:sp>
          <p:nvSpPr>
            <p:cNvPr id="69" name="Rounded Rectangle 68"/>
            <p:cNvSpPr/>
            <p:nvPr/>
          </p:nvSpPr>
          <p:spPr>
            <a:xfrm>
              <a:off x="7320455" y="1981200"/>
              <a:ext cx="1239982" cy="1122774"/>
            </a:xfrm>
            <a:prstGeom prst="roundRect">
              <a:avLst>
                <a:gd name="adj" fmla="val 8627"/>
              </a:avLst>
            </a:prstGeom>
            <a:gradFill flip="none" rotWithShape="1">
              <a:gsLst>
                <a:gs pos="0">
                  <a:srgbClr val="007AC0">
                    <a:shade val="30000"/>
                    <a:satMod val="115000"/>
                  </a:srgbClr>
                </a:gs>
                <a:gs pos="50000">
                  <a:srgbClr val="007AC0">
                    <a:shade val="67500"/>
                    <a:satMod val="115000"/>
                  </a:srgbClr>
                </a:gs>
                <a:gs pos="100000">
                  <a:srgbClr val="007AC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 w="38100" cap="flat" cmpd="sng" algn="ctr">
              <a:gradFill>
                <a:gsLst>
                  <a:gs pos="0">
                    <a:srgbClr val="007ECE"/>
                  </a:gs>
                  <a:gs pos="50000">
                    <a:srgbClr val="0069AD"/>
                  </a:gs>
                  <a:gs pos="100000">
                    <a:srgbClr val="004677"/>
                  </a:gs>
                </a:gsLst>
                <a:lin ang="5400000" scaled="0"/>
              </a:gradFill>
              <a:prstDash val="solid"/>
            </a:ln>
            <a:effectLst>
              <a:outerShdw blurRad="63500" dist="63500" dir="2700000" algn="ctr" rotWithShape="0">
                <a:schemeClr val="tx1">
                  <a:alpha val="5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70" name="Picture 46" descr="C:\Users\mvillanueva\Desktop\Big output\Wht 45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7293" y="2091007"/>
              <a:ext cx="706307" cy="61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7442554" y="2723879"/>
              <a:ext cx="9957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Call Center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15200" y="2534291"/>
            <a:ext cx="1218706" cy="1103506"/>
            <a:chOff x="6960812" y="3270045"/>
            <a:chExt cx="1218706" cy="1103506"/>
          </a:xfrm>
        </p:grpSpPr>
        <p:grpSp>
          <p:nvGrpSpPr>
            <p:cNvPr id="74" name="Group 73"/>
            <p:cNvGrpSpPr/>
            <p:nvPr/>
          </p:nvGrpSpPr>
          <p:grpSpPr>
            <a:xfrm>
              <a:off x="6960812" y="3270045"/>
              <a:ext cx="1218706" cy="1103506"/>
              <a:chOff x="7320455" y="1981200"/>
              <a:chExt cx="1239982" cy="1122774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7320455" y="1981200"/>
                <a:ext cx="1239982" cy="1122774"/>
              </a:xfrm>
              <a:prstGeom prst="roundRect">
                <a:avLst>
                  <a:gd name="adj" fmla="val 8627"/>
                </a:avLst>
              </a:prstGeom>
              <a:gradFill flip="none" rotWithShape="1">
                <a:gsLst>
                  <a:gs pos="0">
                    <a:srgbClr val="007AC0">
                      <a:shade val="30000"/>
                      <a:satMod val="115000"/>
                    </a:srgbClr>
                  </a:gs>
                  <a:gs pos="50000">
                    <a:srgbClr val="007AC0">
                      <a:shade val="67500"/>
                      <a:satMod val="115000"/>
                    </a:srgbClr>
                  </a:gs>
                  <a:gs pos="100000">
                    <a:srgbClr val="007AC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38100" cap="flat" cmpd="sng" algn="ctr">
                <a:gradFill>
                  <a:gsLst>
                    <a:gs pos="0">
                      <a:srgbClr val="007ECE"/>
                    </a:gs>
                    <a:gs pos="50000">
                      <a:srgbClr val="0069AD"/>
                    </a:gs>
                    <a:gs pos="100000">
                      <a:srgbClr val="004677"/>
                    </a:gs>
                  </a:gsLst>
                  <a:lin ang="5400000" scaled="0"/>
                </a:gradFill>
                <a:prstDash val="solid"/>
              </a:ln>
              <a:effectLst>
                <a:outerShdw blurRad="63500" dist="63500" dir="2700000" algn="ctr" rotWithShape="0">
                  <a:schemeClr val="tx1">
                    <a:alpha val="54000"/>
                  </a:scheme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458595" y="2547425"/>
                <a:ext cx="998491" cy="516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Fraud </a:t>
                </a:r>
                <a:br>
                  <a:rPr 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Resolution</a:t>
                </a:r>
                <a:br>
                  <a:rPr 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Agents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78" name="Picture 28" descr="C:\Users\mvillanueva\Desktop\Big output\Wht 118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0432" y="3400098"/>
              <a:ext cx="786915" cy="38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7239000" y="3873062"/>
            <a:ext cx="1345240" cy="589483"/>
            <a:chOff x="7620000" y="4648200"/>
            <a:chExt cx="1345240" cy="589483"/>
          </a:xfrm>
        </p:grpSpPr>
        <p:sp>
          <p:nvSpPr>
            <p:cNvPr id="65" name="Rounded Rectangle 64"/>
            <p:cNvSpPr/>
            <p:nvPr/>
          </p:nvSpPr>
          <p:spPr>
            <a:xfrm>
              <a:off x="7620000" y="4648200"/>
              <a:ext cx="1295400" cy="589483"/>
            </a:xfrm>
            <a:prstGeom prst="roundRect">
              <a:avLst>
                <a:gd name="adj" fmla="val 8627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 cap="flat" cmpd="sng" algn="ctr">
              <a:gradFill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 scaled="0"/>
              </a:gradFill>
              <a:prstDash val="solid"/>
            </a:ln>
            <a:effectLst>
              <a:outerShdw blurRad="63500" dist="63500" dir="2700000" algn="ctr" rotWithShape="0">
                <a:schemeClr val="tx1">
                  <a:alpha val="54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035" name="Picture 11" descr="C:\Users\mvillanueva\Desktop\Mark\ExtendCARE logo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699" y="4694571"/>
              <a:ext cx="1243583" cy="3126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TextBox 80"/>
            <p:cNvSpPr txBox="1"/>
            <p:nvPr/>
          </p:nvSpPr>
          <p:spPr>
            <a:xfrm>
              <a:off x="7620000" y="4956050"/>
              <a:ext cx="13452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Fraud Resolution</a:t>
              </a:r>
              <a:endPara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85" name="Elbow Connector 84"/>
          <p:cNvCxnSpPr>
            <a:endCxn id="84" idx="2"/>
          </p:cNvCxnSpPr>
          <p:nvPr/>
        </p:nvCxnSpPr>
        <p:spPr>
          <a:xfrm rot="16200000" flipH="1">
            <a:off x="3463816" y="460484"/>
            <a:ext cx="1371600" cy="7308632"/>
          </a:xfrm>
          <a:prstGeom prst="bentConnector3">
            <a:avLst>
              <a:gd name="adj1" fmla="val 160345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572768" y="2919248"/>
            <a:ext cx="22187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3766192" y="2919248"/>
            <a:ext cx="221873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ounded Rectangle 1036"/>
          <p:cNvSpPr/>
          <p:nvPr/>
        </p:nvSpPr>
        <p:spPr>
          <a:xfrm>
            <a:off x="1962819" y="5105400"/>
            <a:ext cx="2028908" cy="381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1" name="Elbow Connector 1040"/>
          <p:cNvCxnSpPr>
            <a:endCxn id="63" idx="2"/>
          </p:cNvCxnSpPr>
          <p:nvPr/>
        </p:nvCxnSpPr>
        <p:spPr>
          <a:xfrm rot="5400000" flipH="1">
            <a:off x="2743609" y="2517637"/>
            <a:ext cx="559432" cy="3706950"/>
          </a:xfrm>
          <a:prstGeom prst="bentConnector3">
            <a:avLst>
              <a:gd name="adj1" fmla="val -108498"/>
            </a:avLst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2158793" y="5148590"/>
            <a:ext cx="16161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Alerts &amp; Notifications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562977" y="5638800"/>
            <a:ext cx="1598175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810000" y="5644477"/>
            <a:ext cx="1107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 Theft Issue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2223910" y="1718043"/>
            <a:ext cx="1080592" cy="404614"/>
          </a:xfrm>
          <a:prstGeom prst="roundRect">
            <a:avLst>
              <a:gd name="adj" fmla="val 35577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 cap="flat" cmpd="sng" algn="ctr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63500" dist="63500" dir="2700000" algn="ctr" rotWithShape="0">
              <a:schemeClr val="tx1">
                <a:alpha val="54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81946" y="1724852"/>
            <a:ext cx="102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Enrollment Website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3857" y="1910366"/>
            <a:ext cx="1080592" cy="404614"/>
          </a:xfrm>
          <a:prstGeom prst="roundRect">
            <a:avLst>
              <a:gd name="adj" fmla="val 35577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9050" cap="flat" cmpd="sng" algn="ctr"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prstDash val="solid"/>
          </a:ln>
          <a:effectLst>
            <a:outerShdw blurRad="63500" dist="63500" dir="2700000" algn="ctr" rotWithShape="0">
              <a:schemeClr val="tx1">
                <a:alpha val="54000"/>
              </a:schemeClr>
            </a:outerShdw>
          </a:effectLst>
        </p:spPr>
        <p:txBody>
          <a:bodyPr rtlCol="0" anchor="ctr"/>
          <a:lstStyle/>
          <a:p>
            <a:pPr algn="ctr"/>
            <a:endParaRPr lang="en-US" sz="1200" ker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607" y="1963579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 Payer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084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58952" y="301752"/>
            <a:ext cx="2743200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b="1" spc="-100" dirty="0" err="1" smtClean="0"/>
              <a:t>ProtectMyID</a:t>
            </a:r>
            <a:r>
              <a:rPr lang="en-US" sz="2400" b="1" spc="-100" baseline="30000" dirty="0" smtClean="0"/>
              <a:t>®</a:t>
            </a:r>
            <a:r>
              <a:rPr lang="en-US" sz="2400" b="1" spc="-100" dirty="0" smtClean="0"/>
              <a:t> Alert</a:t>
            </a:r>
            <a:endParaRPr lang="en-US" sz="2400" b="1" spc="-100" dirty="0"/>
          </a:p>
        </p:txBody>
      </p:sp>
      <p:sp>
        <p:nvSpPr>
          <p:cNvPr id="5" name="Text Box 4"/>
          <p:cNvSpPr txBox="1">
            <a:spLocks noGrp="1"/>
          </p:cNvSpPr>
          <p:nvPr>
            <p:ph type="body" sz="quarter" idx="4294967295"/>
          </p:nvPr>
        </p:nvSpPr>
        <p:spPr bwMode="auto">
          <a:xfrm>
            <a:off x="762000" y="1245882"/>
            <a:ext cx="4953000" cy="398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fontAlgn="base">
              <a:spcBef>
                <a:spcPts val="384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6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1 year membership</a:t>
            </a:r>
          </a:p>
          <a:p>
            <a:pPr marL="228600" indent="-228600" fontAlgn="base">
              <a:spcBef>
                <a:spcPts val="384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6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3B </a:t>
            </a:r>
            <a:r>
              <a:rPr lang="en-US" sz="1600" dirty="0" smtClean="0">
                <a:solidFill>
                  <a:schemeClr val="accent2"/>
                </a:solidFill>
                <a:sym typeface="Arial" pitchFamily="34" charset="0"/>
              </a:rPr>
              <a:t>Monitoring</a:t>
            </a:r>
            <a:endParaRPr lang="en-US" sz="1600" dirty="0" smtClean="0">
              <a:solidFill>
                <a:schemeClr val="accent2"/>
              </a:solidFill>
              <a:cs typeface="Arial" pitchFamily="34" charset="0"/>
              <a:sym typeface="Arial" pitchFamily="34" charset="0"/>
            </a:endParaRPr>
          </a:p>
          <a:p>
            <a:pPr marL="228600" indent="-228600" fontAlgn="base">
              <a:spcBef>
                <a:spcPts val="384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600" dirty="0" smtClean="0">
                <a:solidFill>
                  <a:schemeClr val="accent2"/>
                </a:solidFill>
                <a:sym typeface="Arial" pitchFamily="34" charset="0"/>
              </a:rPr>
              <a:t>Experian Credit Report upon sign up</a:t>
            </a:r>
            <a:endParaRPr lang="en-US" sz="1600" dirty="0" smtClean="0">
              <a:solidFill>
                <a:schemeClr val="accent2"/>
              </a:solidFill>
              <a:cs typeface="Arial" pitchFamily="34" charset="0"/>
              <a:sym typeface="Arial" pitchFamily="34" charset="0"/>
            </a:endParaRPr>
          </a:p>
          <a:p>
            <a:pPr marL="228600" indent="-228600" fontAlgn="base">
              <a:spcBef>
                <a:spcPts val="384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6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U.S.- based customer support 7 days/week</a:t>
            </a:r>
          </a:p>
          <a:p>
            <a:pPr marL="228600" indent="-228600" fontAlgn="base">
              <a:spcBef>
                <a:spcPts val="384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60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No </a:t>
            </a:r>
            <a:r>
              <a:rPr lang="en-US" sz="16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credit card collected</a:t>
            </a:r>
          </a:p>
          <a:p>
            <a:pPr marL="228600" indent="-228600" fontAlgn="base">
              <a:spcBef>
                <a:spcPts val="384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6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Online and phone enrollment</a:t>
            </a:r>
          </a:p>
          <a:p>
            <a:pPr marL="228600" indent="-228600" fontAlgn="base">
              <a:spcBef>
                <a:spcPts val="384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6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Choice of email or mail delivery</a:t>
            </a:r>
          </a:p>
          <a:p>
            <a:pPr marL="228600" indent="-228600" fontAlgn="base">
              <a:spcBef>
                <a:spcPts val="384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6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$1M Identity Theft Insurance</a:t>
            </a:r>
            <a:r>
              <a:rPr lang="en-US" sz="1600" baseline="300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1</a:t>
            </a:r>
            <a:endParaRPr lang="en-US" sz="1600" dirty="0" smtClean="0">
              <a:solidFill>
                <a:schemeClr val="accent2"/>
              </a:solidFill>
              <a:cs typeface="Arial" pitchFamily="34" charset="0"/>
              <a:sym typeface="Arial" pitchFamily="34" charset="0"/>
            </a:endParaRPr>
          </a:p>
          <a:p>
            <a:pPr marL="228600" indent="-228600" fontAlgn="base">
              <a:spcBef>
                <a:spcPts val="384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600" dirty="0" smtClean="0">
                <a:solidFill>
                  <a:schemeClr val="accent2"/>
                </a:solidFill>
                <a:sym typeface="Arial" pitchFamily="34" charset="0"/>
              </a:rPr>
              <a:t>Access to Fraud Resolution Agents</a:t>
            </a:r>
          </a:p>
          <a:p>
            <a:pPr marL="228600" indent="-228600" fontAlgn="base">
              <a:spcBef>
                <a:spcPts val="384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r>
              <a:rPr lang="en-US" sz="1600" dirty="0" err="1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ExtendCARE</a:t>
            </a:r>
            <a:r>
              <a:rPr lang="en-US" sz="1600" baseline="30000" dirty="0" err="1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TM</a:t>
            </a:r>
            <a:r>
              <a:rPr lang="en-US" sz="1600" baseline="300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– fraud resolution beyond          the life of the free </a:t>
            </a:r>
            <a:r>
              <a:rPr lang="en-US" sz="1600" dirty="0" err="1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ProtectMyID</a:t>
            </a:r>
            <a:r>
              <a:rPr lang="en-US" sz="1600" dirty="0" smtClean="0">
                <a:solidFill>
                  <a:schemeClr val="accent2"/>
                </a:solidFill>
                <a:cs typeface="Arial" pitchFamily="34" charset="0"/>
                <a:sym typeface="Arial" pitchFamily="34" charset="0"/>
              </a:rPr>
              <a:t> membership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</a:pPr>
            <a:endParaRPr lang="en-US" sz="1600" baseline="30000" dirty="0">
              <a:solidFill>
                <a:schemeClr val="accent2"/>
              </a:solidFill>
              <a:cs typeface="Arial" pitchFamily="34" charset="0"/>
              <a:sym typeface="Arial" pitchFamily="34" charset="0"/>
            </a:endParaRPr>
          </a:p>
          <a:p>
            <a:pPr marL="0" indent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100000"/>
              <a:buNone/>
            </a:pPr>
            <a:r>
              <a:rPr lang="en-US" sz="1000" baseline="30000" dirty="0">
                <a:solidFill>
                  <a:srgbClr val="999999"/>
                </a:solidFill>
              </a:rPr>
              <a:t>1</a:t>
            </a:r>
            <a:r>
              <a:rPr lang="en-US" sz="1000" dirty="0">
                <a:solidFill>
                  <a:srgbClr val="999999"/>
                </a:solidFill>
              </a:rPr>
              <a:t>Identity Theft Insurance underwritten by insurance company </a:t>
            </a:r>
            <a:r>
              <a:rPr lang="en-US" sz="1000" dirty="0" smtClean="0">
                <a:solidFill>
                  <a:srgbClr val="999999"/>
                </a:solidFill>
              </a:rPr>
              <a:t>                     subsidiaries </a:t>
            </a:r>
            <a:r>
              <a:rPr lang="en-US" sz="1000" dirty="0">
                <a:solidFill>
                  <a:srgbClr val="999999"/>
                </a:solidFill>
              </a:rPr>
              <a:t>or affiliates of </a:t>
            </a:r>
            <a:r>
              <a:rPr lang="en-US" sz="1000" dirty="0" err="1">
                <a:solidFill>
                  <a:srgbClr val="999999"/>
                </a:solidFill>
              </a:rPr>
              <a:t>Chartis</a:t>
            </a:r>
            <a:r>
              <a:rPr lang="en-US" sz="1000" dirty="0">
                <a:solidFill>
                  <a:srgbClr val="999999"/>
                </a:solidFill>
              </a:rPr>
              <a:t> Inc.  Please refer to the actual </a:t>
            </a:r>
            <a:r>
              <a:rPr lang="en-US" sz="1000" dirty="0" smtClean="0">
                <a:solidFill>
                  <a:srgbClr val="999999"/>
                </a:solidFill>
              </a:rPr>
              <a:t>                     policies </a:t>
            </a:r>
            <a:r>
              <a:rPr lang="en-US" sz="1000" dirty="0">
                <a:solidFill>
                  <a:srgbClr val="999999"/>
                </a:solidFill>
              </a:rPr>
              <a:t>for complete terms, conditions, and exclusions of </a:t>
            </a:r>
            <a:r>
              <a:rPr lang="en-US" sz="1000" dirty="0" smtClean="0">
                <a:solidFill>
                  <a:srgbClr val="999999"/>
                </a:solidFill>
              </a:rPr>
              <a:t>coverage</a:t>
            </a:r>
            <a:r>
              <a:rPr lang="en-US" sz="1000" dirty="0">
                <a:solidFill>
                  <a:srgbClr val="999999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29200" y="3260834"/>
            <a:ext cx="3685309" cy="2895600"/>
            <a:chOff x="5029200" y="3260834"/>
            <a:chExt cx="3685309" cy="2895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29200" y="3260834"/>
              <a:ext cx="3685309" cy="2895600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352800"/>
              <a:ext cx="2667000" cy="1675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5308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8775" y="3228108"/>
            <a:ext cx="3747025" cy="29440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952" y="301752"/>
            <a:ext cx="4953000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b="1" spc="-100" dirty="0" smtClean="0"/>
              <a:t>Family Identity Protection Products</a:t>
            </a:r>
            <a:endParaRPr lang="en-US" sz="2400" b="1" spc="-100" dirty="0"/>
          </a:p>
        </p:txBody>
      </p:sp>
      <p:sp>
        <p:nvSpPr>
          <p:cNvPr id="13" name="Rectangle 12"/>
          <p:cNvSpPr/>
          <p:nvPr/>
        </p:nvSpPr>
        <p:spPr>
          <a:xfrm>
            <a:off x="838198" y="1136877"/>
            <a:ext cx="3810001" cy="4425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buClr>
                <a:srgbClr val="015697"/>
              </a:buClr>
            </a:pPr>
            <a:r>
              <a:rPr lang="en-US" b="1" spc="-40" dirty="0" err="1">
                <a:solidFill>
                  <a:srgbClr val="015697"/>
                </a:solidFill>
                <a:cs typeface="Calibri" pitchFamily="34" charset="0"/>
              </a:rPr>
              <a:t>FamilySecure</a:t>
            </a:r>
            <a:r>
              <a:rPr lang="en-US" b="1" spc="-40" baseline="30000" dirty="0" err="1">
                <a:solidFill>
                  <a:srgbClr val="015697"/>
                </a:solidFill>
                <a:cs typeface="Calibri" pitchFamily="34" charset="0"/>
              </a:rPr>
              <a:t>SM</a:t>
            </a:r>
            <a:endParaRPr lang="en-US" b="1" spc="-40" baseline="30000" dirty="0">
              <a:solidFill>
                <a:srgbClr val="015697"/>
              </a:solidFill>
              <a:cs typeface="Calibri" pitchFamily="34" charset="0"/>
            </a:endParaRP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$2,000,000 product guarantee</a:t>
            </a:r>
            <a:endParaRPr lang="en-US" sz="1600" spc="-40" dirty="0">
              <a:solidFill>
                <a:srgbClr val="666666"/>
              </a:solidFill>
            </a:endParaRP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Monitors children’s personal information for  existence of  credit file</a:t>
            </a:r>
            <a:endParaRPr lang="en-US" sz="1600" spc="-40" dirty="0">
              <a:solidFill>
                <a:srgbClr val="666666"/>
              </a:solidFill>
            </a:endParaRP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Fraud resolution </a:t>
            </a:r>
            <a:r>
              <a:rPr lang="en-US" sz="1600" spc="-40" dirty="0" smtClean="0">
                <a:solidFill>
                  <a:srgbClr val="666666"/>
                </a:solidFill>
                <a:cs typeface="Calibri" pitchFamily="34" charset="0"/>
              </a:rPr>
              <a:t>services</a:t>
            </a:r>
            <a:endParaRPr lang="en-US" sz="1600" spc="-40" dirty="0">
              <a:solidFill>
                <a:srgbClr val="666666"/>
              </a:solidFill>
              <a:cs typeface="Calibri" pitchFamily="34" charset="0"/>
            </a:endParaRP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Experian report upon enrollment</a:t>
            </a: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Unlimited Experian credit </a:t>
            </a:r>
            <a:r>
              <a:rPr lang="en-US" sz="1600" spc="-40" dirty="0" smtClean="0">
                <a:solidFill>
                  <a:srgbClr val="666666"/>
                </a:solidFill>
                <a:cs typeface="Calibri" pitchFamily="34" charset="0"/>
              </a:rPr>
              <a:t>reports and scores for adult subscriber</a:t>
            </a:r>
            <a:endParaRPr lang="en-US" sz="1600" spc="-40" dirty="0">
              <a:solidFill>
                <a:srgbClr val="666666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41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8952" y="301752"/>
            <a:ext cx="4346448" cy="457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l"/>
            <a:r>
              <a:rPr lang="en-US" sz="2400" b="1" spc="-100" dirty="0" smtClean="0"/>
              <a:t>Overview of Solution Benefits</a:t>
            </a:r>
            <a:endParaRPr lang="en-US" sz="2400" b="1" spc="-100" dirty="0"/>
          </a:p>
        </p:txBody>
      </p:sp>
      <p:sp>
        <p:nvSpPr>
          <p:cNvPr id="13" name="Rectangle 12"/>
          <p:cNvSpPr/>
          <p:nvPr/>
        </p:nvSpPr>
        <p:spPr>
          <a:xfrm>
            <a:off x="609600" y="990600"/>
            <a:ext cx="7619999" cy="5105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  <a:buClr>
                <a:srgbClr val="015697"/>
              </a:buClr>
            </a:pPr>
            <a:r>
              <a:rPr lang="en-US" b="1" spc="-40" dirty="0" smtClean="0">
                <a:solidFill>
                  <a:srgbClr val="015697"/>
                </a:solidFill>
                <a:cs typeface="Calibri" pitchFamily="34" charset="0"/>
              </a:rPr>
              <a:t>Experian Data Breach Services:</a:t>
            </a:r>
            <a:endParaRPr lang="en-US" b="1" spc="-40" baseline="30000" dirty="0">
              <a:solidFill>
                <a:srgbClr val="015697"/>
              </a:solidFill>
              <a:cs typeface="Calibri" pitchFamily="34" charset="0"/>
            </a:endParaRP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Created a single-use code to help facilitate the enrollment process without the state having to send out written notifications with single use codes</a:t>
            </a: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Set up a call center within a four hour time period with a personalized </a:t>
            </a:r>
            <a:r>
              <a:rPr lang="en-US" sz="1600" spc="-40" dirty="0" smtClean="0">
                <a:solidFill>
                  <a:srgbClr val="666666"/>
                </a:solidFill>
                <a:cs typeface="Calibri" pitchFamily="34" charset="0"/>
              </a:rPr>
              <a:t>voice recording </a:t>
            </a: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and were able to take calls almost immediately </a:t>
            </a: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Provided the Business Credit product at no charge</a:t>
            </a: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Provided adult and child products for one set price</a:t>
            </a: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Facilitated the enrollment process for Family Secure by sending notifications to those enrolled in PMID and providing them a code to utilize if they required it</a:t>
            </a: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Provided an alternative process for those individuals without a credit file –  monitoring for the creation of a credit </a:t>
            </a:r>
            <a:r>
              <a:rPr lang="en-US" sz="1600" spc="-40" dirty="0" smtClean="0">
                <a:solidFill>
                  <a:srgbClr val="666666"/>
                </a:solidFill>
                <a:cs typeface="Calibri" pitchFamily="34" charset="0"/>
              </a:rPr>
              <a:t>file</a:t>
            </a: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 smtClean="0">
                <a:solidFill>
                  <a:srgbClr val="666666"/>
                </a:solidFill>
                <a:cs typeface="Calibri" pitchFamily="34" charset="0"/>
              </a:rPr>
              <a:t>Dedicated </a:t>
            </a: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core set of call center agents to help address SCDOR calls  </a:t>
            </a:r>
            <a:r>
              <a:rPr lang="en-US" sz="1600" spc="-40" dirty="0" smtClean="0">
                <a:solidFill>
                  <a:srgbClr val="666666"/>
                </a:solidFill>
                <a:cs typeface="Calibri" pitchFamily="34" charset="0"/>
              </a:rPr>
              <a:t>(</a:t>
            </a: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other agents will take overflow calls)</a:t>
            </a: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Created an 800# for individuals to call for assistance with enrolling in the product</a:t>
            </a: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Customized language on the landing page  for enrollment</a:t>
            </a:r>
          </a:p>
          <a:p>
            <a:pPr marL="256032" indent="-256032">
              <a:spcBef>
                <a:spcPts val="600"/>
              </a:spcBef>
              <a:buClr>
                <a:srgbClr val="015697"/>
              </a:buClr>
              <a:buFont typeface="Arial" pitchFamily="34" charset="0"/>
              <a:buChar char="•"/>
            </a:pPr>
            <a:r>
              <a:rPr lang="en-US" sz="1600" spc="-40" dirty="0">
                <a:solidFill>
                  <a:srgbClr val="666666"/>
                </a:solidFill>
                <a:cs typeface="Calibri" pitchFamily="34" charset="0"/>
              </a:rPr>
              <a:t>Public Relations support</a:t>
            </a:r>
          </a:p>
        </p:txBody>
      </p:sp>
    </p:spTree>
    <p:extLst>
      <p:ext uri="{BB962C8B-B14F-4D97-AF65-F5344CB8AC3E}">
        <p14:creationId xmlns:p14="http://schemas.microsoft.com/office/powerpoint/2010/main" xmlns="" val="354226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erian Data Breach Master PPT Template (021210 V1 Final)">
  <a:themeElements>
    <a:clrScheme name="Experian">
      <a:dk1>
        <a:srgbClr val="015697"/>
      </a:dk1>
      <a:lt1>
        <a:sysClr val="window" lastClr="FFFFFF"/>
      </a:lt1>
      <a:dk2>
        <a:srgbClr val="015697"/>
      </a:dk2>
      <a:lt2>
        <a:srgbClr val="FFFFFF"/>
      </a:lt2>
      <a:accent1>
        <a:srgbClr val="4F81BD"/>
      </a:accent1>
      <a:accent2>
        <a:srgbClr val="666666"/>
      </a:accent2>
      <a:accent3>
        <a:srgbClr val="32669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DB3E2"/>
      </a:folHlink>
    </a:clrScheme>
    <a:fontScheme name="Exper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perian Data Breach Master PPT Template (021210 V1 Final)">
  <a:themeElements>
    <a:clrScheme name="Experian">
      <a:dk1>
        <a:srgbClr val="015697"/>
      </a:dk1>
      <a:lt1>
        <a:sysClr val="window" lastClr="FFFFFF"/>
      </a:lt1>
      <a:dk2>
        <a:srgbClr val="015697"/>
      </a:dk2>
      <a:lt2>
        <a:srgbClr val="FFFFFF"/>
      </a:lt2>
      <a:accent1>
        <a:srgbClr val="4F81BD"/>
      </a:accent1>
      <a:accent2>
        <a:srgbClr val="666666"/>
      </a:accent2>
      <a:accent3>
        <a:srgbClr val="326696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DB3E2"/>
      </a:folHlink>
    </a:clrScheme>
    <a:fontScheme name="Experia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387</Words>
  <Application>Microsoft Office PowerPoint</Application>
  <PresentationFormat>On-screen Show (4:3)</PresentationFormat>
  <Paragraphs>55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Experian Data Breach Master PPT Template (021210 V1 Final)</vt:lpstr>
      <vt:lpstr>1_Experian Data Breach Master PPT Template (021210 V1 Final)</vt:lpstr>
      <vt:lpstr>Slide 1</vt:lpstr>
      <vt:lpstr>Experian Solution for SC DOR Breach</vt:lpstr>
      <vt:lpstr>ProtectMyID® Alert</vt:lpstr>
      <vt:lpstr>Family Identity Protection Products</vt:lpstr>
      <vt:lpstr>Overview of Solution Benefits</vt:lpstr>
    </vt:vector>
  </TitlesOfParts>
  <Company>ECD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Protection Product Suite</dc:title>
  <dc:creator>Myra Mallick</dc:creator>
  <cp:lastModifiedBy>%USERNAME%</cp:lastModifiedBy>
  <cp:revision>24</cp:revision>
  <dcterms:created xsi:type="dcterms:W3CDTF">2012-12-12T19:06:12Z</dcterms:created>
  <dcterms:modified xsi:type="dcterms:W3CDTF">2012-12-14T14:03:44Z</dcterms:modified>
</cp:coreProperties>
</file>